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23"/>
  </p:notesMasterIdLst>
  <p:handoutMasterIdLst>
    <p:handoutMasterId r:id="rId24"/>
  </p:handoutMasterIdLst>
  <p:sldIdLst>
    <p:sldId id="976" r:id="rId3"/>
    <p:sldId id="1034" r:id="rId4"/>
    <p:sldId id="1035" r:id="rId5"/>
    <p:sldId id="977" r:id="rId6"/>
    <p:sldId id="968" r:id="rId7"/>
    <p:sldId id="982" r:id="rId8"/>
    <p:sldId id="971" r:id="rId9"/>
    <p:sldId id="983" r:id="rId10"/>
    <p:sldId id="984" r:id="rId11"/>
    <p:sldId id="989" r:id="rId12"/>
    <p:sldId id="990" r:id="rId13"/>
    <p:sldId id="1046" r:id="rId14"/>
    <p:sldId id="1033" r:id="rId15"/>
    <p:sldId id="1011" r:id="rId16"/>
    <p:sldId id="1047" r:id="rId17"/>
    <p:sldId id="1015" r:id="rId18"/>
    <p:sldId id="985" r:id="rId19"/>
    <p:sldId id="1016" r:id="rId20"/>
    <p:sldId id="1014" r:id="rId21"/>
    <p:sldId id="1010" r:id="rId22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047" autoAdjust="0"/>
  </p:normalViewPr>
  <p:slideViewPr>
    <p:cSldViewPr>
      <p:cViewPr varScale="1">
        <p:scale>
          <a:sx n="70" d="100"/>
          <a:sy n="70" d="100"/>
        </p:scale>
        <p:origin x="154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03.06.2020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ELBO: evidence lower bound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3B7F4-7E80-40AC-BFA7-82B2571ADA2A}" type="slidenum">
              <a:rPr lang="de-DE" altLang="en-US" smtClean="0"/>
              <a:pPr/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1972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ffinelayer.com/pixsrv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lil-log/2018/10/13/flow-based-deep-generative-model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5396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6/winter1516_lecture8.pdf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603.08511.pdf" TargetMode="Externa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50A5-F8E7-4554-8681-6B3906E7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pic>
        <p:nvPicPr>
          <p:cNvPr id="8194" name="Picture 2" descr="How To Label Data For Semantic Segmentation Deep Learning Models?">
            <a:extLst>
              <a:ext uri="{FF2B5EF4-FFF2-40B4-BE49-F238E27FC236}">
                <a16:creationId xmlns:a16="http://schemas.microsoft.com/office/drawing/2014/main" id="{7307081E-5D75-4BAA-A976-E2F1F96181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00200"/>
            <a:ext cx="7524328" cy="33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D057C9-8BE6-49DD-A783-BCDC359B80CA}"/>
              </a:ext>
            </a:extLst>
          </p:cNvPr>
          <p:cNvSpPr/>
          <p:nvPr/>
        </p:nvSpPr>
        <p:spPr>
          <a:xfrm>
            <a:off x="971600" y="5301208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70C0"/>
                </a:solidFill>
                <a:latin typeface="Helvetica Neue"/>
              </a:rPr>
              <a:t>Image Segmentation:</a:t>
            </a:r>
            <a:r>
              <a:rPr lang="en-US" b="0" dirty="0">
                <a:solidFill>
                  <a:srgbClr val="555555"/>
                </a:solidFill>
                <a:latin typeface="Helvetica Neue"/>
              </a:rPr>
              <a:t> Divide image into important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8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71C3-517E-4E20-8635-91F33375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Image-to-Image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729DC7-FAA4-45DE-BB46-0D14A0D257E2}"/>
              </a:ext>
            </a:extLst>
          </p:cNvPr>
          <p:cNvSpPr/>
          <p:nvPr/>
        </p:nvSpPr>
        <p:spPr>
          <a:xfrm>
            <a:off x="539552" y="6260068"/>
            <a:ext cx="6500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pix2pix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https://affinelayer.com/pixsrv/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42" name="Picture 2" descr="https://phillipi.github.io/pix2pix/images/teaser_v3.png">
            <a:extLst>
              <a:ext uri="{FF2B5EF4-FFF2-40B4-BE49-F238E27FC236}">
                <a16:creationId xmlns:a16="http://schemas.microsoft.com/office/drawing/2014/main" id="{BE56FAFB-B27A-4046-A78C-5A0DE87C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1" y="1589714"/>
            <a:ext cx="8100392" cy="298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A76DA2-76E0-4B31-87DE-E7BABDFE495F}"/>
              </a:ext>
            </a:extLst>
          </p:cNvPr>
          <p:cNvSpPr txBox="1">
            <a:spLocks/>
          </p:cNvSpPr>
          <p:nvPr/>
        </p:nvSpPr>
        <p:spPr bwMode="auto">
          <a:xfrm>
            <a:off x="547440" y="4865698"/>
            <a:ext cx="7879904" cy="39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>
                <a:solidFill>
                  <a:srgbClr val="0070C0"/>
                </a:solidFill>
              </a:rPr>
              <a:t>Image-to-Image Translation </a:t>
            </a:r>
            <a:r>
              <a:rPr lang="en-US" kern="0" dirty="0"/>
              <a:t>can be applied as a generic solution to any image translation problems such as synthesizing photos from label maps, reconstructing objects from edge maps, etc.</a:t>
            </a:r>
          </a:p>
        </p:txBody>
      </p:sp>
    </p:spTree>
    <p:extLst>
      <p:ext uri="{BB962C8B-B14F-4D97-AF65-F5344CB8AC3E}">
        <p14:creationId xmlns:p14="http://schemas.microsoft.com/office/powerpoint/2010/main" val="367841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5260-C701-42EE-910B-BE7939460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Future Video Frames</a:t>
            </a:r>
          </a:p>
        </p:txBody>
      </p:sp>
      <p:pic>
        <p:nvPicPr>
          <p:cNvPr id="11266" name="Picture 2" descr="https://coxlab.github.io/prednet/plots/caltech_montage_3.gif">
            <a:extLst>
              <a:ext uri="{FF2B5EF4-FFF2-40B4-BE49-F238E27FC236}">
                <a16:creationId xmlns:a16="http://schemas.microsoft.com/office/drawing/2014/main" id="{3C55C765-65FF-4CE7-8135-E96625B4D3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" y="1371600"/>
            <a:ext cx="7427168" cy="37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E0BDEF-71FC-4577-AF48-11AB9B3F85DB}"/>
              </a:ext>
            </a:extLst>
          </p:cNvPr>
          <p:cNvSpPr/>
          <p:nvPr/>
        </p:nvSpPr>
        <p:spPr>
          <a:xfrm>
            <a:off x="465529" y="6260068"/>
            <a:ext cx="52670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PredNet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91E102-6B0B-43C2-A062-9B34E6FCC194}"/>
              </a:ext>
            </a:extLst>
          </p:cNvPr>
          <p:cNvSpPr/>
          <p:nvPr/>
        </p:nvSpPr>
        <p:spPr>
          <a:xfrm>
            <a:off x="465529" y="5364073"/>
            <a:ext cx="8212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kern="0" dirty="0" err="1">
                <a:solidFill>
                  <a:srgbClr val="0070C0"/>
                </a:solidFill>
              </a:rPr>
              <a:t>PredNet</a:t>
            </a:r>
            <a:r>
              <a:rPr lang="en-US" kern="0" dirty="0">
                <a:solidFill>
                  <a:srgbClr val="0070C0"/>
                </a:solidFill>
              </a:rPr>
              <a:t> </a:t>
            </a:r>
            <a:r>
              <a:rPr lang="en-US" kern="0" dirty="0"/>
              <a:t>can predict the future frames in a video sequence, which can be used to predict movements of rendered objects.</a:t>
            </a:r>
          </a:p>
        </p:txBody>
      </p:sp>
    </p:spTree>
    <p:extLst>
      <p:ext uri="{BB962C8B-B14F-4D97-AF65-F5344CB8AC3E}">
        <p14:creationId xmlns:p14="http://schemas.microsoft.com/office/powerpoint/2010/main" val="428693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2862-F100-4507-A37B-3B46C78D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remember</a:t>
            </a:r>
          </a:p>
        </p:txBody>
      </p:sp>
      <p:pic>
        <p:nvPicPr>
          <p:cNvPr id="10242" name="Picture 2" descr="InfoGAN — Generative Adversarial Networks Part III - Towards Data ...">
            <a:extLst>
              <a:ext uri="{FF2B5EF4-FFF2-40B4-BE49-F238E27FC236}">
                <a16:creationId xmlns:a16="http://schemas.microsoft.com/office/drawing/2014/main" id="{E40766C0-5F9B-4F2F-8293-C06697BD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80" y="1425287"/>
            <a:ext cx="8686800" cy="445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5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7385-3658-437A-926A-32257B6E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Semantic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9F36C-BF25-4B89-8873-DB25C63E0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Semantic transformation</a:t>
            </a:r>
            <a:r>
              <a:rPr lang="en-US" dirty="0"/>
              <a:t> on Images by </a:t>
            </a:r>
            <a:r>
              <a:rPr lang="en-US" dirty="0">
                <a:solidFill>
                  <a:srgbClr val="00B0F0"/>
                </a:solidFill>
              </a:rPr>
              <a:t>deep feature manipulations</a:t>
            </a:r>
            <a:r>
              <a:rPr lang="en-US" dirty="0"/>
              <a:t>: add glasses, make older/younger, add smile</a:t>
            </a:r>
          </a:p>
        </p:txBody>
      </p:sp>
      <p:pic>
        <p:nvPicPr>
          <p:cNvPr id="15362" name="Picture 2" descr="Deep Feature Interpolation">
            <a:extLst>
              <a:ext uri="{FF2B5EF4-FFF2-40B4-BE49-F238E27FC236}">
                <a16:creationId xmlns:a16="http://schemas.microsoft.com/office/drawing/2014/main" id="{1944C799-1409-42A3-9095-77ED593D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3" y="2968274"/>
            <a:ext cx="8351913" cy="228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0BC3F4-E018-4582-9860-6E1A96451D19}"/>
              </a:ext>
            </a:extLst>
          </p:cNvPr>
          <p:cNvSpPr/>
          <p:nvPr/>
        </p:nvSpPr>
        <p:spPr>
          <a:xfrm>
            <a:off x="0" y="6450147"/>
            <a:ext cx="8820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Source: Deep Feature Interpolation https://research.cs.cornell.edu/dfi/</a:t>
            </a:r>
          </a:p>
        </p:txBody>
      </p:sp>
    </p:spTree>
    <p:extLst>
      <p:ext uri="{BB962C8B-B14F-4D97-AF65-F5344CB8AC3E}">
        <p14:creationId xmlns:p14="http://schemas.microsoft.com/office/powerpoint/2010/main" val="330167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111E-23B9-4663-9FF4-DC204ECA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AI create a dreamland?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DA158-6A65-4058-8DFD-EF425A82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8" y="1484784"/>
            <a:ext cx="6217022" cy="37597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05B0A0-187E-4D6E-9663-AB4C182D8DA2}"/>
              </a:ext>
            </a:extLst>
          </p:cNvPr>
          <p:cNvSpPr/>
          <p:nvPr/>
        </p:nvSpPr>
        <p:spPr>
          <a:xfrm>
            <a:off x="515218" y="5374332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B0F0"/>
                </a:solidFill>
                <a:latin typeface="Georgia" panose="02040502050405020303" pitchFamily="18" charset="0"/>
              </a:rPr>
              <a:t>DeepDream</a:t>
            </a:r>
            <a:r>
              <a:rPr lang="en-US" b="0" dirty="0">
                <a:solidFill>
                  <a:srgbClr val="313B3F"/>
                </a:solidFill>
                <a:latin typeface="Georgia" panose="02040502050405020303" pitchFamily="18" charset="0"/>
              </a:rPr>
              <a:t> is a powerful computer vision algorithm that uses a convolutional neural network to find and enhance certain patterns in images.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3D1C4E-D690-461D-AFD9-606084DAA0ED}"/>
              </a:ext>
            </a:extLst>
          </p:cNvPr>
          <p:cNvSpPr/>
          <p:nvPr/>
        </p:nvSpPr>
        <p:spPr>
          <a:xfrm>
            <a:off x="539552" y="6260068"/>
            <a:ext cx="2191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DeepDream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9460" name="Picture 4" descr="Deep Dream with TensorFlow: A Practical guide to build your first ...">
            <a:extLst>
              <a:ext uri="{FF2B5EF4-FFF2-40B4-BE49-F238E27FC236}">
                <a16:creationId xmlns:a16="http://schemas.microsoft.com/office/drawing/2014/main" id="{335E8938-7071-477A-93B0-C6DCED828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2" y="1504881"/>
            <a:ext cx="1881188" cy="18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Creator of Google DeepMind: Terminator is an “extremely ...">
            <a:extLst>
              <a:ext uri="{FF2B5EF4-FFF2-40B4-BE49-F238E27FC236}">
                <a16:creationId xmlns:a16="http://schemas.microsoft.com/office/drawing/2014/main" id="{726926E4-1AB9-4F4C-981B-E3E14081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07" y="3396139"/>
            <a:ext cx="2151721" cy="18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73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Artificial Intelligence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From ANI to AGI to ASI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example of deep learning in Computer Vision</a:t>
            </a:r>
          </a:p>
          <a:p>
            <a:r>
              <a:rPr lang="en-US" dirty="0"/>
              <a:t>Recent Advance in AI Technologies</a:t>
            </a:r>
            <a:endParaRPr lang="en-US" sz="2000" dirty="0"/>
          </a:p>
          <a:p>
            <a:pPr lvl="1"/>
            <a:r>
              <a:rPr lang="en-US" dirty="0"/>
              <a:t>Generative Models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Ensemble-based Learning</a:t>
            </a:r>
          </a:p>
          <a:p>
            <a:pPr lvl="1"/>
            <a:r>
              <a:rPr lang="en-US" dirty="0"/>
              <a:t>Transfer Learning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Pitfalls and Risks in AI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Adversarial Examples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1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2A151-F556-460C-9C89-F84E83E7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D2DE7-F709-491D-B9F5-314D75DD7FAC}"/>
              </a:ext>
            </a:extLst>
          </p:cNvPr>
          <p:cNvSpPr/>
          <p:nvPr/>
        </p:nvSpPr>
        <p:spPr>
          <a:xfrm>
            <a:off x="457200" y="5085184"/>
            <a:ext cx="8212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kern="0" dirty="0">
                <a:solidFill>
                  <a:srgbClr val="0070C0"/>
                </a:solidFill>
              </a:rPr>
              <a:t>Generative Model </a:t>
            </a:r>
            <a:r>
              <a:rPr lang="en-US" kern="0" dirty="0"/>
              <a:t>can generate data mimicking the target data distribution.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12753A-6A04-43AC-A4DA-9FB70A91D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60848"/>
            <a:ext cx="63627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67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FA79-7070-4701-9396-49346155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Generative Models</a:t>
            </a:r>
          </a:p>
        </p:txBody>
      </p:sp>
      <p:pic>
        <p:nvPicPr>
          <p:cNvPr id="22530" name="Picture 2" descr="Flow-based Deep Generative Models">
            <a:extLst>
              <a:ext uri="{FF2B5EF4-FFF2-40B4-BE49-F238E27FC236}">
                <a16:creationId xmlns:a16="http://schemas.microsoft.com/office/drawing/2014/main" id="{7E42AFBB-B1E0-40B5-B7AB-608455CD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2776"/>
            <a:ext cx="8332832" cy="446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45836D-648C-4DED-91AF-E3B583F624C6}"/>
              </a:ext>
            </a:extLst>
          </p:cNvPr>
          <p:cNvSpPr/>
          <p:nvPr/>
        </p:nvSpPr>
        <p:spPr>
          <a:xfrm>
            <a:off x="457200" y="6309320"/>
            <a:ext cx="8130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Image Source: </a:t>
            </a:r>
          </a:p>
          <a:p>
            <a:r>
              <a:rPr lang="en-US" sz="1200" dirty="0">
                <a:hlinkClick r:id="rId4"/>
              </a:rPr>
              <a:t>https://lilianweng.github.io/lil-log/2018/10/13/flow-based-deep-generative-models.html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833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C935-2DB5-417B-93E2-90F8B134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 by AI Generative Models</a:t>
            </a:r>
          </a:p>
        </p:txBody>
      </p:sp>
      <p:pic>
        <p:nvPicPr>
          <p:cNvPr id="25602" name="Picture 2" descr="The AI tech behind scary-real celebrity 'deepfakes' is being used ...">
            <a:extLst>
              <a:ext uri="{FF2B5EF4-FFF2-40B4-BE49-F238E27FC236}">
                <a16:creationId xmlns:a16="http://schemas.microsoft.com/office/drawing/2014/main" id="{8AB8A01F-56AC-420B-B265-09E64FED1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70" y="1346617"/>
            <a:ext cx="3004661" cy="22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EAF35-926A-4636-9099-C6CC015F7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76" y="1251102"/>
            <a:ext cx="1994576" cy="2327627"/>
          </a:xfrm>
          <a:prstGeom prst="rect">
            <a:avLst/>
          </a:prstGeom>
        </p:spPr>
      </p:pic>
      <p:pic>
        <p:nvPicPr>
          <p:cNvPr id="25606" name="Picture 6" descr="1: Samples of images of bedrooms generated by a GAN trained on the ...">
            <a:extLst>
              <a:ext uri="{FF2B5EF4-FFF2-40B4-BE49-F238E27FC236}">
                <a16:creationId xmlns:a16="http://schemas.microsoft.com/office/drawing/2014/main" id="{9A52A62D-11D8-44AB-9143-051168557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24" y="1295797"/>
            <a:ext cx="2897352" cy="232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3D4C4B-E0CA-4668-ABF6-F5F485BF6C48}"/>
              </a:ext>
            </a:extLst>
          </p:cNvPr>
          <p:cNvSpPr/>
          <p:nvPr/>
        </p:nvSpPr>
        <p:spPr>
          <a:xfrm>
            <a:off x="683568" y="3633841"/>
            <a:ext cx="2262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sz="1600" kern="0" dirty="0">
                <a:solidFill>
                  <a:srgbClr val="0070C0"/>
                </a:solidFill>
              </a:rPr>
              <a:t>Human Faces</a:t>
            </a:r>
            <a:endParaRPr lang="en-US" sz="16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50C57F-3C84-4FF5-AEFC-90D2799CDDF1}"/>
              </a:ext>
            </a:extLst>
          </p:cNvPr>
          <p:cNvSpPr/>
          <p:nvPr/>
        </p:nvSpPr>
        <p:spPr>
          <a:xfrm>
            <a:off x="3630724" y="3633841"/>
            <a:ext cx="1882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sz="1600" kern="0" dirty="0">
                <a:solidFill>
                  <a:srgbClr val="0070C0"/>
                </a:solidFill>
              </a:rPr>
              <a:t>Pokémon's</a:t>
            </a:r>
            <a:endParaRPr lang="en-US" sz="1600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D5D57A-C1BA-4D30-A6B9-26BDA6B1C409}"/>
              </a:ext>
            </a:extLst>
          </p:cNvPr>
          <p:cNvSpPr/>
          <p:nvPr/>
        </p:nvSpPr>
        <p:spPr>
          <a:xfrm>
            <a:off x="6373924" y="3662393"/>
            <a:ext cx="1882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sz="1600" kern="0" dirty="0">
                <a:solidFill>
                  <a:srgbClr val="0070C0"/>
                </a:solidFill>
              </a:rPr>
              <a:t>Bedrooms</a:t>
            </a:r>
            <a:endParaRPr lang="en-US" sz="1600" kern="0" dirty="0"/>
          </a:p>
        </p:txBody>
      </p:sp>
      <p:pic>
        <p:nvPicPr>
          <p:cNvPr id="11266" name="Picture 2" descr="GANGogh: Creating Art with GANs - Towards Data Science">
            <a:extLst>
              <a:ext uri="{FF2B5EF4-FFF2-40B4-BE49-F238E27FC236}">
                <a16:creationId xmlns:a16="http://schemas.microsoft.com/office/drawing/2014/main" id="{45D8F620-B6B9-408D-A850-C10F8261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973" y="4000947"/>
            <a:ext cx="2227254" cy="173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 Twitch Engineer Used Machine Learning to Generate Surreal Emoji ...">
            <a:extLst>
              <a:ext uri="{FF2B5EF4-FFF2-40B4-BE49-F238E27FC236}">
                <a16:creationId xmlns:a16="http://schemas.microsoft.com/office/drawing/2014/main" id="{1A4035FF-DB89-48E5-8944-435EC817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043" y="4057283"/>
            <a:ext cx="2944101" cy="165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DAD4DA-744B-4A2E-9E43-CF00AA06BB55}"/>
              </a:ext>
            </a:extLst>
          </p:cNvPr>
          <p:cNvSpPr/>
          <p:nvPr/>
        </p:nvSpPr>
        <p:spPr>
          <a:xfrm>
            <a:off x="2046423" y="5796161"/>
            <a:ext cx="2262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sz="1600" kern="0" dirty="0">
                <a:solidFill>
                  <a:srgbClr val="0070C0"/>
                </a:solidFill>
              </a:rPr>
              <a:t>Art</a:t>
            </a:r>
            <a:endParaRPr lang="en-US" sz="1600" kern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D48B1-A66B-4836-9025-9C9BD470A783}"/>
              </a:ext>
            </a:extLst>
          </p:cNvPr>
          <p:cNvSpPr/>
          <p:nvPr/>
        </p:nvSpPr>
        <p:spPr>
          <a:xfrm>
            <a:off x="5157691" y="5796160"/>
            <a:ext cx="2262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sz="1600" kern="0" dirty="0">
                <a:solidFill>
                  <a:srgbClr val="0070C0"/>
                </a:solidFill>
              </a:rPr>
              <a:t>Cartoons</a:t>
            </a:r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98398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4.5 Years of GAN Progress on Face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71600"/>
            <a:ext cx="5904656" cy="45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1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9DCA-8DFC-46EC-BB07-819AB67B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Pathology</a:t>
            </a:r>
          </a:p>
        </p:txBody>
      </p:sp>
      <p:pic>
        <p:nvPicPr>
          <p:cNvPr id="40964" name="Picture 4" descr="https://miro.medium.com/max/3108/1*ynb2sFK10FgYvBdjwKCxEg.jpeg">
            <a:extLst>
              <a:ext uri="{FF2B5EF4-FFF2-40B4-BE49-F238E27FC236}">
                <a16:creationId xmlns:a16="http://schemas.microsoft.com/office/drawing/2014/main" id="{48081D36-6749-4463-804B-A5E4516C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11" y="1254357"/>
            <a:ext cx="614977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 descr="https://miro.medium.com/max/2546/1*UZAH2-y4BfpxhTZbe7mR6A.png">
            <a:extLst>
              <a:ext uri="{FF2B5EF4-FFF2-40B4-BE49-F238E27FC236}">
                <a16:creationId xmlns:a16="http://schemas.microsoft.com/office/drawing/2014/main" id="{FE96546D-427A-47FA-9285-425FD1E55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8" y="3459802"/>
            <a:ext cx="7713023" cy="217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2CB76A-71D4-4834-8F44-C626750B7B6C}"/>
              </a:ext>
            </a:extLst>
          </p:cNvPr>
          <p:cNvSpPr/>
          <p:nvPr/>
        </p:nvSpPr>
        <p:spPr>
          <a:xfrm>
            <a:off x="1115616" y="5654113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medium-content-title-font"/>
              </a:rPr>
              <a:t>Artificial Intelligence Now Classifies Lung Cancer as well as Pathologists</a:t>
            </a:r>
            <a:endParaRPr lang="en-US" b="0" i="0" dirty="0">
              <a:effectLst/>
              <a:latin typeface="medium-content-title-fon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254F8-B84B-407E-9B40-25ED0CAF9D18}"/>
              </a:ext>
            </a:extLst>
          </p:cNvPr>
          <p:cNvSpPr/>
          <p:nvPr/>
        </p:nvSpPr>
        <p:spPr>
          <a:xfrm>
            <a:off x="107504" y="6074712"/>
            <a:ext cx="7848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Lora"/>
              </a:rPr>
              <a:t>Jason W. Wei, Laura J. </a:t>
            </a:r>
            <a:r>
              <a:rPr lang="en-US" sz="1400" dirty="0" err="1">
                <a:solidFill>
                  <a:srgbClr val="222222"/>
                </a:solidFill>
                <a:latin typeface="Lora"/>
              </a:rPr>
              <a:t>Tafe</a:t>
            </a:r>
            <a:r>
              <a:rPr lang="en-US" sz="1400" dirty="0">
                <a:solidFill>
                  <a:srgbClr val="222222"/>
                </a:solidFill>
                <a:latin typeface="Lora"/>
              </a:rPr>
              <a:t>, Yevgeniy A. </a:t>
            </a:r>
            <a:r>
              <a:rPr lang="en-US" sz="1400" dirty="0" err="1">
                <a:solidFill>
                  <a:srgbClr val="222222"/>
                </a:solidFill>
                <a:latin typeface="Lora"/>
              </a:rPr>
              <a:t>Linnik</a:t>
            </a:r>
            <a:r>
              <a:rPr lang="en-US" sz="1400" dirty="0">
                <a:solidFill>
                  <a:srgbClr val="222222"/>
                </a:solidFill>
                <a:latin typeface="Lora"/>
              </a:rPr>
              <a:t>, Louis J. </a:t>
            </a:r>
            <a:r>
              <a:rPr lang="en-US" sz="1400" dirty="0" err="1">
                <a:solidFill>
                  <a:srgbClr val="222222"/>
                </a:solidFill>
                <a:latin typeface="Lora"/>
              </a:rPr>
              <a:t>Vaickus</a:t>
            </a:r>
            <a:r>
              <a:rPr lang="en-US" sz="1400" dirty="0">
                <a:solidFill>
                  <a:srgbClr val="222222"/>
                </a:solidFill>
                <a:latin typeface="Lora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Lora"/>
              </a:rPr>
              <a:t>Naofumi</a:t>
            </a:r>
            <a:r>
              <a:rPr lang="en-US" sz="1400" dirty="0">
                <a:solidFill>
                  <a:srgbClr val="222222"/>
                </a:solidFill>
                <a:latin typeface="Lora"/>
              </a:rPr>
              <a:t> Tomita, Saeed </a:t>
            </a:r>
            <a:r>
              <a:rPr lang="en-US" sz="1400" dirty="0" err="1">
                <a:solidFill>
                  <a:srgbClr val="222222"/>
                </a:solidFill>
                <a:latin typeface="Lora"/>
              </a:rPr>
              <a:t>Hassanpour</a:t>
            </a:r>
            <a:r>
              <a:rPr lang="en-US" sz="1400" dirty="0">
                <a:solidFill>
                  <a:srgbClr val="222222"/>
                </a:solidFill>
                <a:latin typeface="Lora"/>
              </a:rPr>
              <a:t>, Pathologist-level classification of histologic patterns on resected lung adenocarcinoma slides with deep neural networks, Scientific Report, 2019.</a:t>
            </a:r>
          </a:p>
        </p:txBody>
      </p:sp>
    </p:spTree>
    <p:extLst>
      <p:ext uri="{BB962C8B-B14F-4D97-AF65-F5344CB8AC3E}">
        <p14:creationId xmlns:p14="http://schemas.microsoft.com/office/powerpoint/2010/main" val="4057746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1708-9295-4175-8D8A-50176419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 – From Descriptions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B567E-BCA7-4F84-858C-3D5FE6EF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268760"/>
            <a:ext cx="4574679" cy="4206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7AD6C0-24FC-40CF-AF0D-BA25FDD0CAC3}"/>
              </a:ext>
            </a:extLst>
          </p:cNvPr>
          <p:cNvSpPr/>
          <p:nvPr/>
        </p:nvSpPr>
        <p:spPr>
          <a:xfrm>
            <a:off x="251520" y="5532070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kern="0" dirty="0">
                <a:solidFill>
                  <a:srgbClr val="0070C0"/>
                </a:solidFill>
              </a:rPr>
              <a:t>Deep Generative Models </a:t>
            </a:r>
            <a:r>
              <a:rPr lang="en-US" kern="0" dirty="0"/>
              <a:t>can translate abstract, visual concepts from characters to pixels.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D7398B-5821-4529-BCDF-52FF0D639828}"/>
              </a:ext>
            </a:extLst>
          </p:cNvPr>
          <p:cNvSpPr/>
          <p:nvPr/>
        </p:nvSpPr>
        <p:spPr>
          <a:xfrm>
            <a:off x="267551" y="6485797"/>
            <a:ext cx="8517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Generative Adversarial Text to Image Synthesis,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https://arxiv.org/pdf/1605.05396.pdf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8B34-E42C-4E86-B0BC-D371CB3A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+ Pathologist</a:t>
            </a:r>
          </a:p>
        </p:txBody>
      </p:sp>
      <p:pic>
        <p:nvPicPr>
          <p:cNvPr id="41986" name="Picture 2" descr="Deep Learning Cuts Error Rate for Breast Cancer Diagnosis | NVIDIA ...">
            <a:extLst>
              <a:ext uri="{FF2B5EF4-FFF2-40B4-BE49-F238E27FC236}">
                <a16:creationId xmlns:a16="http://schemas.microsoft.com/office/drawing/2014/main" id="{727F48FD-6C16-42DF-998D-AE09ACFF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0"/>
            <a:ext cx="3692687" cy="383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8B495A-A52A-40C6-B8C8-2606AD1529B5}"/>
              </a:ext>
            </a:extLst>
          </p:cNvPr>
          <p:cNvSpPr/>
          <p:nvPr/>
        </p:nvSpPr>
        <p:spPr>
          <a:xfrm>
            <a:off x="817443" y="5430980"/>
            <a:ext cx="7653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DINPro"/>
              </a:rPr>
              <a:t>Combining Deep Learning with Pathologists, AI Drops Error Rate for Breast Cancer Diagnoses by 85%</a:t>
            </a:r>
          </a:p>
        </p:txBody>
      </p:sp>
      <p:pic>
        <p:nvPicPr>
          <p:cNvPr id="8194" name="Picture 2" descr="Digital pathology and Artificial Intelligence in the precision medicine era">
            <a:extLst>
              <a:ext uri="{FF2B5EF4-FFF2-40B4-BE49-F238E27FC236}">
                <a16:creationId xmlns:a16="http://schemas.microsoft.com/office/drawing/2014/main" id="{9C8BFAD8-D9EB-485D-90E0-3BCADA4CC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0816" y="1838226"/>
            <a:ext cx="3838378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57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B85F-A88C-451F-9C8D-27456F7C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7099-4082-4D48-BC77-2FDF4DF1C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87" y="5098556"/>
            <a:ext cx="8229600" cy="7486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We use </a:t>
            </a:r>
            <a:r>
              <a:rPr lang="en-US" dirty="0">
                <a:solidFill>
                  <a:srgbClr val="FFC000"/>
                </a:solidFill>
              </a:rPr>
              <a:t>AI segmented images/videos </a:t>
            </a:r>
            <a:r>
              <a:rPr lang="en-US" dirty="0"/>
              <a:t>for temporary scaffolding structure health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0D0EC-D528-4C9C-8415-10FE37D259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" y="2592909"/>
            <a:ext cx="2664296" cy="219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42425-AB92-4380-941A-99677CA13F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001" y="2592909"/>
            <a:ext cx="2448272" cy="219118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3AD310A-AEA2-48BE-971A-FE6B0EED5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704" y="3845732"/>
            <a:ext cx="1217066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1770B34-A42D-4748-8373-1A1609D431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471685"/>
              </p:ext>
            </p:extLst>
          </p:nvPr>
        </p:nvGraphicFramePr>
        <p:xfrm>
          <a:off x="6003868" y="2592909"/>
          <a:ext cx="2624300" cy="2193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4" name="Visio" r:id="rId5" imgW="3895787" imgH="3267006" progId="Visio.Drawing.15">
                  <p:embed/>
                </p:oleObj>
              </mc:Choice>
              <mc:Fallback>
                <p:oleObj name="Visio" r:id="rId5" imgW="3895787" imgH="32670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3868" y="2592909"/>
                        <a:ext cx="2624300" cy="21932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792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AFEC-A011-4562-873B-9EE19F1E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From Classification to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4A145-89C1-40F2-AE09-7C37E4B3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69764"/>
            <a:ext cx="6187033" cy="26632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500D6E-163A-40BA-ACB7-877B8CCEF350}"/>
              </a:ext>
            </a:extLst>
          </p:cNvPr>
          <p:cNvSpPr/>
          <p:nvPr/>
        </p:nvSpPr>
        <p:spPr>
          <a:xfrm>
            <a:off x="0" y="6165304"/>
            <a:ext cx="8064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Source</a:t>
            </a:r>
            <a:r>
              <a:rPr lang="en-US" sz="1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: Fei-Fei Li, Andrej </a:t>
            </a:r>
            <a:r>
              <a:rPr lang="en-US" sz="1400" b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Karpathy</a:t>
            </a:r>
            <a:r>
              <a:rPr lang="en-US" sz="1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 &amp; Justin Johnson (2016) cs231n, Lecture 8 — Slide 8, </a:t>
            </a:r>
            <a:r>
              <a:rPr lang="en-US" sz="1400" b="0" i="1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Spatial Localization and Detection</a:t>
            </a:r>
            <a:r>
              <a:rPr lang="en-US" sz="1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 (01/02/2016). Available: </a:t>
            </a:r>
            <a:r>
              <a:rPr lang="en-US" sz="1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http://cs231n.stanford.edu/slides/2016/winter1516_lecture8.pdf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42" name="Picture 2" descr="Summary of the Improvement on ILSVRC Tasks Over the First Five Years of the Competition">
            <a:extLst>
              <a:ext uri="{FF2B5EF4-FFF2-40B4-BE49-F238E27FC236}">
                <a16:creationId xmlns:a16="http://schemas.microsoft.com/office/drawing/2014/main" id="{5335BA76-1BAD-4858-A889-D7EDBFD0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3933056"/>
            <a:ext cx="7452320" cy="211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42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1DCDB-BFF0-4AD2-B520-9A1EEA5C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Image Captioning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AB13F-0996-4369-8B91-37C409A3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7901"/>
            <a:ext cx="4707542" cy="47419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F85B4E-B732-4192-A9B5-62B7730BCE53}"/>
              </a:ext>
            </a:extLst>
          </p:cNvPr>
          <p:cNvSpPr txBox="1">
            <a:spLocks/>
          </p:cNvSpPr>
          <p:nvPr/>
        </p:nvSpPr>
        <p:spPr bwMode="auto">
          <a:xfrm>
            <a:off x="5263423" y="3424156"/>
            <a:ext cx="3859605" cy="38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/>
              <a:t>Automatically captioning a complex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BAF34-3018-4CFC-B03A-59B3D835AEB9}"/>
              </a:ext>
            </a:extLst>
          </p:cNvPr>
          <p:cNvSpPr/>
          <p:nvPr/>
        </p:nvSpPr>
        <p:spPr>
          <a:xfrm>
            <a:off x="107504" y="6237312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Source</a:t>
            </a:r>
            <a:r>
              <a:rPr lang="en-US" sz="1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: descriptions generated by NOC on images from MSCOCO and ImageNet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46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8BFB-1F83-4B87-BF9E-B0D3B52E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Image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D8B-D6BF-4E51-AA54-7D262A01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088" y="3401049"/>
            <a:ext cx="3600355" cy="7920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>
                <a:solidFill>
                  <a:srgbClr val="0070C0"/>
                </a:solidFill>
              </a:rPr>
              <a:t>PlaNet</a:t>
            </a:r>
            <a:r>
              <a:rPr lang="en-US" dirty="0"/>
              <a:t> is capable of detecting locations of almost any images </a:t>
            </a:r>
          </a:p>
        </p:txBody>
      </p:sp>
      <p:pic>
        <p:nvPicPr>
          <p:cNvPr id="3074" name="Picture 2" descr="Google Trains an AI to Geotag a Photo Just by Looking at the Pixels">
            <a:extLst>
              <a:ext uri="{FF2B5EF4-FFF2-40B4-BE49-F238E27FC236}">
                <a16:creationId xmlns:a16="http://schemas.microsoft.com/office/drawing/2014/main" id="{6085FD4C-A4B9-40BC-8A35-757CB676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4784"/>
            <a:ext cx="4764432" cy="422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86649D-F8BE-4385-8A3C-E234B022AB0E}"/>
              </a:ext>
            </a:extLst>
          </p:cNvPr>
          <p:cNvSpPr/>
          <p:nvPr/>
        </p:nvSpPr>
        <p:spPr>
          <a:xfrm>
            <a:off x="107504" y="6205204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Source</a:t>
            </a:r>
            <a:r>
              <a:rPr lang="en-US" sz="1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: Google </a:t>
            </a:r>
            <a:r>
              <a:rPr lang="en-US" sz="1400" b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PlaNet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280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D5C3-6681-4957-B032-EBEA684F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2D-3D Image Transformation</a:t>
            </a:r>
          </a:p>
        </p:txBody>
      </p:sp>
      <p:pic>
        <p:nvPicPr>
          <p:cNvPr id="12292" name="Picture 4" descr="alt text">
            <a:extLst>
              <a:ext uri="{FF2B5EF4-FFF2-40B4-BE49-F238E27FC236}">
                <a16:creationId xmlns:a16="http://schemas.microsoft.com/office/drawing/2014/main" id="{42147B53-B41A-4337-9E9D-FD733CB9DA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23387"/>
            <a:ext cx="7005464" cy="262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alt text">
            <a:extLst>
              <a:ext uri="{FF2B5EF4-FFF2-40B4-BE49-F238E27FC236}">
                <a16:creationId xmlns:a16="http://schemas.microsoft.com/office/drawing/2014/main" id="{16E6CD6C-A43C-45FE-99CE-246A229F69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61048"/>
            <a:ext cx="3810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6DAD95-9455-47E7-A6FF-6280F06373E7}"/>
              </a:ext>
            </a:extLst>
          </p:cNvPr>
          <p:cNvSpPr/>
          <p:nvPr/>
        </p:nvSpPr>
        <p:spPr>
          <a:xfrm>
            <a:off x="251520" y="6165304"/>
            <a:ext cx="7813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Source</a:t>
            </a:r>
            <a:r>
              <a:rPr lang="en-US" sz="1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medium-content-sans-serif-font"/>
              </a:rPr>
              <a:t>: Deep3D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DEA18A-050E-49A6-99A2-F5248A66B46C}"/>
              </a:ext>
            </a:extLst>
          </p:cNvPr>
          <p:cNvSpPr txBox="1">
            <a:spLocks/>
          </p:cNvSpPr>
          <p:nvPr/>
        </p:nvSpPr>
        <p:spPr bwMode="auto">
          <a:xfrm>
            <a:off x="755576" y="5733256"/>
            <a:ext cx="7879904" cy="39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>
                <a:solidFill>
                  <a:srgbClr val="0070C0"/>
                </a:solidFill>
              </a:rPr>
              <a:t>Deep3D</a:t>
            </a:r>
            <a:r>
              <a:rPr lang="en-US" kern="0" dirty="0"/>
              <a:t> can transform 2D images into 3D images</a:t>
            </a:r>
          </a:p>
        </p:txBody>
      </p:sp>
    </p:spTree>
    <p:extLst>
      <p:ext uri="{BB962C8B-B14F-4D97-AF65-F5344CB8AC3E}">
        <p14:creationId xmlns:p14="http://schemas.microsoft.com/office/powerpoint/2010/main" val="240757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48E3-07D6-4170-8DB8-AEDE8E25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Image Colorization</a:t>
            </a:r>
          </a:p>
        </p:txBody>
      </p:sp>
      <p:pic>
        <p:nvPicPr>
          <p:cNvPr id="13314" name="Picture 2" descr="https://richzhang.github.io/colorization/resources/images/exs_sel_misc_clr.jpg">
            <a:extLst>
              <a:ext uri="{FF2B5EF4-FFF2-40B4-BE49-F238E27FC236}">
                <a16:creationId xmlns:a16="http://schemas.microsoft.com/office/drawing/2014/main" id="{407A0431-C9CD-49E3-8AB8-4C149D1B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8760"/>
            <a:ext cx="2377671" cy="30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35298-6269-4A56-8AF1-1064590E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040" y="1251982"/>
            <a:ext cx="2434912" cy="3139430"/>
          </a:xfrm>
          <a:prstGeom prst="rect">
            <a:avLst/>
          </a:prstGeom>
        </p:spPr>
      </p:pic>
      <p:pic>
        <p:nvPicPr>
          <p:cNvPr id="13316" name="Picture 4" descr="https://richzhang.github.io/colorization/resources/images/net_diagram.jpg">
            <a:extLst>
              <a:ext uri="{FF2B5EF4-FFF2-40B4-BE49-F238E27FC236}">
                <a16:creationId xmlns:a16="http://schemas.microsoft.com/office/drawing/2014/main" id="{E927F589-AE4A-4D99-9451-7EC17C8AE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79550"/>
            <a:ext cx="4464496" cy="122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8AAF3B-B771-4C71-9BF2-B26F6E223F41}"/>
              </a:ext>
            </a:extLst>
          </p:cNvPr>
          <p:cNvSpPr txBox="1">
            <a:spLocks/>
          </p:cNvSpPr>
          <p:nvPr/>
        </p:nvSpPr>
        <p:spPr bwMode="auto">
          <a:xfrm>
            <a:off x="455110" y="5670690"/>
            <a:ext cx="7879904" cy="39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>
                <a:solidFill>
                  <a:srgbClr val="0070C0"/>
                </a:solidFill>
              </a:rPr>
              <a:t>Automatic Coloring </a:t>
            </a:r>
            <a:r>
              <a:rPr lang="en-US" kern="0" dirty="0"/>
              <a:t>can convert a black-white image to a colorful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D18DB-061A-49ED-889E-1E4369DFF637}"/>
              </a:ext>
            </a:extLst>
          </p:cNvPr>
          <p:cNvSpPr/>
          <p:nvPr/>
        </p:nvSpPr>
        <p:spPr>
          <a:xfrm>
            <a:off x="465529" y="6260068"/>
            <a:ext cx="52670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https://arxiv.org/pdf/1603.08511.pdf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324499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22020</TotalTime>
  <Words>482</Words>
  <Application>Microsoft Office PowerPoint</Application>
  <PresentationFormat>On-screen Show (4:3)</PresentationFormat>
  <Paragraphs>64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DINPro</vt:lpstr>
      <vt:lpstr>Helvetica Neue</vt:lpstr>
      <vt:lpstr>Lora</vt:lpstr>
      <vt:lpstr>medium-content-sans-serif-font</vt:lpstr>
      <vt:lpstr>medium-content-title-font</vt:lpstr>
      <vt:lpstr>Arial</vt:lpstr>
      <vt:lpstr>Calibri</vt:lpstr>
      <vt:lpstr>Georgia</vt:lpstr>
      <vt:lpstr>Helvetica</vt:lpstr>
      <vt:lpstr>Times New Roman</vt:lpstr>
      <vt:lpstr>Verdana</vt:lpstr>
      <vt:lpstr>Wingdings</vt:lpstr>
      <vt:lpstr>17_habv</vt:lpstr>
      <vt:lpstr>Benutzerdefiniertes Design</vt:lpstr>
      <vt:lpstr>Visio</vt:lpstr>
      <vt:lpstr>Image Segmentation</vt:lpstr>
      <vt:lpstr>AI Pathology</vt:lpstr>
      <vt:lpstr>AI + Pathologist</vt:lpstr>
      <vt:lpstr>Image Segmentation</vt:lpstr>
      <vt:lpstr>From Classification to Segmentation</vt:lpstr>
      <vt:lpstr>Image Captioning</vt:lpstr>
      <vt:lpstr>Image Localization</vt:lpstr>
      <vt:lpstr>2D-3D Image Transformation</vt:lpstr>
      <vt:lpstr>Image Colorization</vt:lpstr>
      <vt:lpstr>Image-to-Image Translation</vt:lpstr>
      <vt:lpstr>Predict Future Video Frames</vt:lpstr>
      <vt:lpstr>Try to remember</vt:lpstr>
      <vt:lpstr>Image Semantic Transformation</vt:lpstr>
      <vt:lpstr>Can AI create a dreamland?</vt:lpstr>
      <vt:lpstr>Agenda</vt:lpstr>
      <vt:lpstr>Generative Models</vt:lpstr>
      <vt:lpstr>Deep Generative Models</vt:lpstr>
      <vt:lpstr>Virtual Reality by AI Generative Models</vt:lpstr>
      <vt:lpstr>4.5 Years of GAN Progress on Face Generation</vt:lpstr>
      <vt:lpstr>Image Generation – From Descriptions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Yaohang Li</dc:creator>
  <cp:lastModifiedBy>Yaohang Li</cp:lastModifiedBy>
  <cp:revision>218</cp:revision>
  <dcterms:created xsi:type="dcterms:W3CDTF">2020-05-15T23:51:31Z</dcterms:created>
  <dcterms:modified xsi:type="dcterms:W3CDTF">2020-06-03T16:37:40Z</dcterms:modified>
</cp:coreProperties>
</file>